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-52"/>
      <p:regular r:id="rId13"/>
      <p:bold r:id="rId14"/>
      <p:italic r:id="rId15"/>
      <p:boldItalic r:id="rId16"/>
    </p:embeddedFont>
    <p:embeddedFont>
      <p:font typeface="Montserrat Bold" panose="020B0604020202020204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3" d="100"/>
          <a:sy n="23" d="100"/>
        </p:scale>
        <p:origin x="2458" y="10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7502" y="5590237"/>
            <a:ext cx="14099416" cy="1197386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6894" y="2828303"/>
            <a:ext cx="8378015" cy="482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19"/>
              </a:lnSpc>
              <a:spcBef>
                <a:spcPct val="0"/>
              </a:spcBef>
            </a:pPr>
            <a:r>
              <a:rPr lang="en-US" sz="9156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Конкурс студенческих проектов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420234" y="-1717598"/>
            <a:ext cx="3735531" cy="37355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3846" y="-309717"/>
            <a:ext cx="1286950" cy="12869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929195" y="8389571"/>
            <a:ext cx="3735531" cy="373553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757394" y="7522582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7874600" y="2592807"/>
            <a:ext cx="10413399" cy="5973000"/>
            <a:chOff x="0" y="0"/>
            <a:chExt cx="7981950" cy="4578350"/>
          </a:xfrm>
        </p:grpSpPr>
        <p:sp>
          <p:nvSpPr>
            <p:cNvPr id="17" name="Freeform 17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18211" r="-18211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112917" y="692725"/>
            <a:ext cx="1170604" cy="1013029"/>
            <a:chOff x="0" y="0"/>
            <a:chExt cx="1560805" cy="1350706"/>
          </a:xfrm>
        </p:grpSpPr>
        <p:sp>
          <p:nvSpPr>
            <p:cNvPr id="23" name="Freeform 23"/>
            <p:cNvSpPr/>
            <p:nvPr/>
          </p:nvSpPr>
          <p:spPr>
            <a:xfrm rot="-5400000">
              <a:off x="105050" y="-105050"/>
              <a:ext cx="1350706" cy="1560805"/>
            </a:xfrm>
            <a:custGeom>
              <a:avLst/>
              <a:gdLst/>
              <a:ahLst/>
              <a:cxnLst/>
              <a:rect l="l" t="t" r="r" b="b"/>
              <a:pathLst>
                <a:path w="1350706" h="1560805">
                  <a:moveTo>
                    <a:pt x="0" y="0"/>
                  </a:moveTo>
                  <a:lnTo>
                    <a:pt x="1350705" y="0"/>
                  </a:lnTo>
                  <a:lnTo>
                    <a:pt x="1350705" y="1560805"/>
                  </a:lnTo>
                  <a:lnTo>
                    <a:pt x="0" y="1560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067" t="-280" r="-56067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6944" y="80621"/>
              <a:ext cx="1466918" cy="1097254"/>
            </a:xfrm>
            <a:custGeom>
              <a:avLst/>
              <a:gdLst/>
              <a:ahLst/>
              <a:cxnLst/>
              <a:rect l="l" t="t" r="r" b="b"/>
              <a:pathLst>
                <a:path w="1466918" h="1097254">
                  <a:moveTo>
                    <a:pt x="0" y="0"/>
                  </a:moveTo>
                  <a:lnTo>
                    <a:pt x="1466917" y="0"/>
                  </a:lnTo>
                  <a:lnTo>
                    <a:pt x="1466917" y="1097255"/>
                  </a:lnTo>
                  <a:lnTo>
                    <a:pt x="0" y="1097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598520" y="697234"/>
            <a:ext cx="805837" cy="1023959"/>
            <a:chOff x="0" y="0"/>
            <a:chExt cx="910216" cy="11565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10216" cy="1156592"/>
            </a:xfrm>
            <a:custGeom>
              <a:avLst/>
              <a:gdLst/>
              <a:ahLst/>
              <a:cxnLst/>
              <a:rect l="l" t="t" r="r" b="b"/>
              <a:pathLst>
                <a:path w="910216" h="1156592">
                  <a:moveTo>
                    <a:pt x="105680" y="0"/>
                  </a:moveTo>
                  <a:lnTo>
                    <a:pt x="804536" y="0"/>
                  </a:lnTo>
                  <a:cubicBezTo>
                    <a:pt x="862901" y="0"/>
                    <a:pt x="910216" y="47315"/>
                    <a:pt x="910216" y="105680"/>
                  </a:cubicBezTo>
                  <a:lnTo>
                    <a:pt x="910216" y="1050911"/>
                  </a:lnTo>
                  <a:cubicBezTo>
                    <a:pt x="910216" y="1109277"/>
                    <a:pt x="862901" y="1156592"/>
                    <a:pt x="804536" y="1156592"/>
                  </a:cubicBezTo>
                  <a:lnTo>
                    <a:pt x="105680" y="1156592"/>
                  </a:lnTo>
                  <a:cubicBezTo>
                    <a:pt x="47315" y="1156592"/>
                    <a:pt x="0" y="1109277"/>
                    <a:pt x="0" y="1050911"/>
                  </a:cubicBezTo>
                  <a:lnTo>
                    <a:pt x="0" y="105680"/>
                  </a:lnTo>
                  <a:cubicBezTo>
                    <a:pt x="0" y="47315"/>
                    <a:pt x="47315" y="0"/>
                    <a:pt x="105680" y="0"/>
                  </a:cubicBezTo>
                  <a:close/>
                </a:path>
              </a:pathLst>
            </a:custGeom>
            <a:blipFill>
              <a:blip r:embed="rId6"/>
              <a:stretch>
                <a:fillRect t="-2094" b="-2256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30547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05139" y="-1975312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5820" y="4675502"/>
            <a:ext cx="5088384" cy="72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54"/>
              </a:lnSpc>
              <a:spcBef>
                <a:spcPct val="0"/>
              </a:spcBef>
            </a:pPr>
            <a:r>
              <a:rPr lang="en-US" sz="4253" b="1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Состав проекта</a:t>
            </a:r>
          </a:p>
        </p:txBody>
      </p:sp>
      <p:sp>
        <p:nvSpPr>
          <p:cNvPr id="9" name="Freeform 9"/>
          <p:cNvSpPr/>
          <p:nvPr/>
        </p:nvSpPr>
        <p:spPr>
          <a:xfrm>
            <a:off x="7789643" y="1075478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9555287" y="1049581"/>
            <a:ext cx="5768345" cy="1554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1782" b="1" u="none" strike="noStrike" spc="-35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Инновационность</a:t>
            </a:r>
          </a:p>
          <a:p>
            <a:pPr algn="l">
              <a:lnSpc>
                <a:spcPts val="2495"/>
              </a:lnSpc>
            </a:pPr>
            <a:r>
              <a:rPr lang="en-US" sz="1782" u="none" strike="noStrike" spc="-35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Включает в себя инновационные идеи, которые могут быть полезны как для компании, так и для Республики в целом</a:t>
            </a:r>
          </a:p>
          <a:p>
            <a:pPr algn="l">
              <a:lnSpc>
                <a:spcPts val="2495"/>
              </a:lnSpc>
            </a:pPr>
            <a:endParaRPr lang="en-US" sz="1782" u="none" strike="noStrike" spc="-35">
              <a:solidFill>
                <a:srgbClr val="145D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431872" y="3327446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10081854" y="3584104"/>
            <a:ext cx="5768345" cy="92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1782" b="1" spc="-35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Риск-менеджмент</a:t>
            </a:r>
          </a:p>
          <a:p>
            <a:pPr algn="l">
              <a:lnSpc>
                <a:spcPts val="2495"/>
              </a:lnSpc>
            </a:pPr>
            <a:r>
              <a:rPr lang="en-US" sz="1782" spc="-35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Оценка</a:t>
            </a:r>
            <a:r>
              <a:rPr lang="en-US" sz="1782" u="none" strike="noStrike" spc="-35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 и минимизация возможных рисков</a:t>
            </a:r>
          </a:p>
          <a:p>
            <a:pPr algn="l">
              <a:lnSpc>
                <a:spcPts val="2495"/>
              </a:lnSpc>
            </a:pPr>
            <a:endParaRPr lang="en-US" sz="1782" u="none" strike="noStrike" spc="-35">
              <a:solidFill>
                <a:srgbClr val="145D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501771" y="547560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10081854" y="5799998"/>
            <a:ext cx="5768345" cy="124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1782" b="1" spc="-35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Экономическая</a:t>
            </a:r>
            <a:r>
              <a:rPr lang="en-US" sz="1782" b="1" u="none" strike="noStrike" spc="-35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целесообразность</a:t>
            </a:r>
          </a:p>
          <a:p>
            <a:pPr algn="l">
              <a:lnSpc>
                <a:spcPts val="2495"/>
              </a:lnSpc>
            </a:pPr>
            <a:r>
              <a:rPr lang="en-US" sz="1782" u="none" strike="noStrike" spc="-35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Предлагает конкретные решения, объясняя их экономическую и социальную целесообразность</a:t>
            </a:r>
          </a:p>
          <a:p>
            <a:pPr algn="l">
              <a:lnSpc>
                <a:spcPts val="2495"/>
              </a:lnSpc>
            </a:pPr>
            <a:endParaRPr lang="en-US" sz="1782" u="none" strike="noStrike" spc="-35">
              <a:solidFill>
                <a:srgbClr val="145D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789643" y="776450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5"/>
                </a:lnTo>
                <a:lnTo>
                  <a:pt x="0" y="1424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6"/>
          <p:cNvSpPr txBox="1"/>
          <p:nvPr/>
        </p:nvSpPr>
        <p:spPr>
          <a:xfrm>
            <a:off x="9555287" y="7922729"/>
            <a:ext cx="5768345" cy="1554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</a:pPr>
            <a:r>
              <a:rPr lang="en-US" sz="1782" b="1" spc="-35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Потенциал</a:t>
            </a:r>
            <a:r>
              <a:rPr lang="en-US" sz="1782" b="1" u="none" strike="noStrike" spc="-35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применения</a:t>
            </a:r>
          </a:p>
          <a:p>
            <a:pPr algn="l">
              <a:lnSpc>
                <a:spcPts val="2495"/>
              </a:lnSpc>
            </a:pPr>
            <a:r>
              <a:rPr lang="en-US" sz="1782" u="none" strike="noStrike" spc="-35">
                <a:solidFill>
                  <a:srgbClr val="145DA0"/>
                </a:solidFill>
                <a:latin typeface="Montserrat"/>
                <a:ea typeface="Montserrat"/>
                <a:cs typeface="Montserrat"/>
                <a:sym typeface="Montserrat"/>
              </a:rPr>
              <a:t>Описывает потенциал внутреннего применения металлов Казцинка в различных секторах Казахстана</a:t>
            </a:r>
          </a:p>
          <a:p>
            <a:pPr algn="l">
              <a:lnSpc>
                <a:spcPts val="2495"/>
              </a:lnSpc>
            </a:pPr>
            <a:endParaRPr lang="en-US" sz="1782" u="none" strike="noStrike" spc="-35">
              <a:solidFill>
                <a:srgbClr val="145D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703173" y="2097968"/>
            <a:ext cx="373607" cy="37360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61451" y="4158533"/>
            <a:ext cx="373607" cy="37360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703173" y="8040096"/>
            <a:ext cx="373607" cy="37360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61451" y="6114323"/>
            <a:ext cx="373607" cy="37360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900768" y="9188756"/>
            <a:ext cx="1170604" cy="1013029"/>
            <a:chOff x="0" y="0"/>
            <a:chExt cx="1560805" cy="1350706"/>
          </a:xfrm>
        </p:grpSpPr>
        <p:sp>
          <p:nvSpPr>
            <p:cNvPr id="30" name="Freeform 30"/>
            <p:cNvSpPr/>
            <p:nvPr/>
          </p:nvSpPr>
          <p:spPr>
            <a:xfrm rot="-5400000">
              <a:off x="105050" y="-105050"/>
              <a:ext cx="1350706" cy="1560805"/>
            </a:xfrm>
            <a:custGeom>
              <a:avLst/>
              <a:gdLst/>
              <a:ahLst/>
              <a:cxnLst/>
              <a:rect l="l" t="t" r="r" b="b"/>
              <a:pathLst>
                <a:path w="1350706" h="1560805">
                  <a:moveTo>
                    <a:pt x="0" y="0"/>
                  </a:moveTo>
                  <a:lnTo>
                    <a:pt x="1350705" y="0"/>
                  </a:lnTo>
                  <a:lnTo>
                    <a:pt x="1350705" y="1560805"/>
                  </a:lnTo>
                  <a:lnTo>
                    <a:pt x="0" y="1560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067" t="-280" r="-56067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6944" y="80621"/>
              <a:ext cx="1466918" cy="1097254"/>
            </a:xfrm>
            <a:custGeom>
              <a:avLst/>
              <a:gdLst/>
              <a:ahLst/>
              <a:cxnLst/>
              <a:rect l="l" t="t" r="r" b="b"/>
              <a:pathLst>
                <a:path w="1466918" h="1097254">
                  <a:moveTo>
                    <a:pt x="0" y="0"/>
                  </a:moveTo>
                  <a:lnTo>
                    <a:pt x="1466917" y="0"/>
                  </a:lnTo>
                  <a:lnTo>
                    <a:pt x="1466917" y="1097255"/>
                  </a:lnTo>
                  <a:lnTo>
                    <a:pt x="0" y="1097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5820" y="3146199"/>
            <a:ext cx="10176768" cy="145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6"/>
              </a:lnSpc>
            </a:pPr>
            <a:r>
              <a:rPr lang="en-US" sz="420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Конкурс студенческих </a:t>
            </a:r>
          </a:p>
          <a:p>
            <a:pPr algn="l">
              <a:lnSpc>
                <a:spcPts val="5886"/>
              </a:lnSpc>
              <a:spcBef>
                <a:spcPct val="0"/>
              </a:spcBef>
            </a:pPr>
            <a:r>
              <a:rPr lang="en-US" sz="420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69572" y="8419234"/>
            <a:ext cx="3735531" cy="37355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657634" y="1248539"/>
            <a:ext cx="6601666" cy="7848760"/>
          </a:xfrm>
          <a:custGeom>
            <a:avLst/>
            <a:gdLst/>
            <a:ahLst/>
            <a:cxnLst/>
            <a:rect l="l" t="t" r="r" b="b"/>
            <a:pathLst>
              <a:path w="6601666" h="7848760">
                <a:moveTo>
                  <a:pt x="0" y="0"/>
                </a:moveTo>
                <a:lnTo>
                  <a:pt x="6601666" y="0"/>
                </a:lnTo>
                <a:lnTo>
                  <a:pt x="6601666" y="7848760"/>
                </a:lnTo>
                <a:lnTo>
                  <a:pt x="0" y="7848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03" r="-293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2" name="Group 12"/>
          <p:cNvGrpSpPr/>
          <p:nvPr/>
        </p:nvGrpSpPr>
        <p:grpSpPr>
          <a:xfrm>
            <a:off x="672097" y="7197654"/>
            <a:ext cx="9437087" cy="2239302"/>
            <a:chOff x="0" y="0"/>
            <a:chExt cx="2485488" cy="5897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85488" cy="589775"/>
            </a:xfrm>
            <a:custGeom>
              <a:avLst/>
              <a:gdLst/>
              <a:ahLst/>
              <a:cxnLst/>
              <a:rect l="l" t="t" r="r" b="b"/>
              <a:pathLst>
                <a:path w="2485488" h="589775">
                  <a:moveTo>
                    <a:pt x="2485488" y="0"/>
                  </a:moveTo>
                  <a:lnTo>
                    <a:pt x="0" y="0"/>
                  </a:lnTo>
                  <a:lnTo>
                    <a:pt x="0" y="401815"/>
                  </a:lnTo>
                  <a:lnTo>
                    <a:pt x="157480" y="401815"/>
                  </a:lnTo>
                  <a:lnTo>
                    <a:pt x="157480" y="589775"/>
                  </a:lnTo>
                  <a:lnTo>
                    <a:pt x="463550" y="401815"/>
                  </a:lnTo>
                  <a:lnTo>
                    <a:pt x="2485488" y="401815"/>
                  </a:lnTo>
                  <a:lnTo>
                    <a:pt x="2485488" y="0"/>
                  </a:lnTo>
                  <a:close/>
                </a:path>
              </a:pathLst>
            </a:custGeom>
            <a:solidFill>
              <a:srgbClr val="6EBBF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485488" cy="43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4.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Финальная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защита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проектов</a:t>
              </a:r>
              <a:endParaRPr lang="en-US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Проводится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очно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с 19 </a:t>
              </a:r>
              <a:r>
                <a:rPr lang="en-US" sz="189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января</a:t>
              </a: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2026 г. </a:t>
              </a:r>
              <a:r>
                <a:rPr lang="en-US" sz="189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по</a:t>
              </a: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28 </a:t>
              </a:r>
              <a:r>
                <a:rPr lang="en-US" sz="189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января</a:t>
              </a: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2026 г.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2097" y="5531460"/>
            <a:ext cx="9437087" cy="2509572"/>
            <a:chOff x="0" y="0"/>
            <a:chExt cx="2485488" cy="6609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5488" cy="660957"/>
            </a:xfrm>
            <a:custGeom>
              <a:avLst/>
              <a:gdLst/>
              <a:ahLst/>
              <a:cxnLst/>
              <a:rect l="l" t="t" r="r" b="b"/>
              <a:pathLst>
                <a:path w="2485488" h="660957">
                  <a:moveTo>
                    <a:pt x="2485488" y="0"/>
                  </a:moveTo>
                  <a:lnTo>
                    <a:pt x="0" y="0"/>
                  </a:lnTo>
                  <a:lnTo>
                    <a:pt x="0" y="472997"/>
                  </a:lnTo>
                  <a:lnTo>
                    <a:pt x="157480" y="472997"/>
                  </a:lnTo>
                  <a:lnTo>
                    <a:pt x="157480" y="660957"/>
                  </a:lnTo>
                  <a:lnTo>
                    <a:pt x="463550" y="472997"/>
                  </a:lnTo>
                  <a:lnTo>
                    <a:pt x="2485488" y="472997"/>
                  </a:lnTo>
                  <a:lnTo>
                    <a:pt x="2485488" y="0"/>
                  </a:lnTo>
                  <a:close/>
                </a:path>
              </a:pathLst>
            </a:custGeom>
            <a:solidFill>
              <a:srgbClr val="088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485488" cy="508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ru-RU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Предзащита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проектов</a:t>
              </a:r>
              <a:endParaRPr lang="en-US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Команды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представляют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промежуточные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результаты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работы</a:t>
              </a:r>
              <a:endParaRPr lang="en-US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период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с 1 </a:t>
              </a:r>
              <a:r>
                <a:rPr lang="en-US" sz="189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декабря</a:t>
              </a: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189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по</a:t>
              </a: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12 </a:t>
              </a:r>
              <a:r>
                <a:rPr lang="en-US" sz="189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декабря</a:t>
              </a: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</a:p>
            <a:p>
              <a:pPr algn="ctr">
                <a:lnSpc>
                  <a:spcPts val="2659"/>
                </a:lnSpc>
              </a:pPr>
              <a:endParaRPr lang="en-US" sz="18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72097" y="3745193"/>
            <a:ext cx="9437087" cy="2509572"/>
            <a:chOff x="0" y="0"/>
            <a:chExt cx="2485488" cy="6609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85488" cy="660957"/>
            </a:xfrm>
            <a:custGeom>
              <a:avLst/>
              <a:gdLst/>
              <a:ahLst/>
              <a:cxnLst/>
              <a:rect l="l" t="t" r="r" b="b"/>
              <a:pathLst>
                <a:path w="2485488" h="660957">
                  <a:moveTo>
                    <a:pt x="2485488" y="0"/>
                  </a:moveTo>
                  <a:lnTo>
                    <a:pt x="0" y="0"/>
                  </a:lnTo>
                  <a:lnTo>
                    <a:pt x="0" y="472997"/>
                  </a:lnTo>
                  <a:lnTo>
                    <a:pt x="157480" y="472997"/>
                  </a:lnTo>
                  <a:lnTo>
                    <a:pt x="157480" y="660957"/>
                  </a:lnTo>
                  <a:lnTo>
                    <a:pt x="463550" y="472997"/>
                  </a:lnTo>
                  <a:lnTo>
                    <a:pt x="2485488" y="472997"/>
                  </a:lnTo>
                  <a:lnTo>
                    <a:pt x="2485488" y="0"/>
                  </a:lnTo>
                  <a:close/>
                </a:path>
              </a:pathLst>
            </a:custGeom>
            <a:solidFill>
              <a:srgbClr val="007CE4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485488" cy="508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 Этап разработки проектов.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Команды разрабатывают свои проекты, взаимодействуя с ментором до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30 ноября 2025 года</a:t>
              </a:r>
            </a:p>
            <a:p>
              <a:pPr algn="ctr">
                <a:lnSpc>
                  <a:spcPts val="2659"/>
                </a:lnSpc>
              </a:pPr>
              <a:endParaRPr lang="en-US" sz="18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72097" y="2375426"/>
            <a:ext cx="9437087" cy="2176197"/>
            <a:chOff x="0" y="0"/>
            <a:chExt cx="2485488" cy="5731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85488" cy="573155"/>
            </a:xfrm>
            <a:custGeom>
              <a:avLst/>
              <a:gdLst/>
              <a:ahLst/>
              <a:cxnLst/>
              <a:rect l="l" t="t" r="r" b="b"/>
              <a:pathLst>
                <a:path w="2485488" h="573155">
                  <a:moveTo>
                    <a:pt x="2485488" y="0"/>
                  </a:moveTo>
                  <a:lnTo>
                    <a:pt x="0" y="0"/>
                  </a:lnTo>
                  <a:lnTo>
                    <a:pt x="0" y="385195"/>
                  </a:lnTo>
                  <a:lnTo>
                    <a:pt x="157480" y="385195"/>
                  </a:lnTo>
                  <a:lnTo>
                    <a:pt x="157480" y="573155"/>
                  </a:lnTo>
                  <a:lnTo>
                    <a:pt x="463550" y="385195"/>
                  </a:lnTo>
                  <a:lnTo>
                    <a:pt x="2485488" y="385195"/>
                  </a:lnTo>
                  <a:lnTo>
                    <a:pt x="2485488" y="0"/>
                  </a:lnTo>
                  <a:close/>
                </a:path>
              </a:pathLst>
            </a:custGeom>
            <a:solidFill>
              <a:srgbClr val="00569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485488" cy="420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Установочная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сессия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Знакомство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с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этапами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проведения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конкурса</a:t>
              </a:r>
              <a:endParaRPr lang="en-US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2659"/>
                </a:lnSpc>
              </a:pP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30 </a:t>
              </a:r>
              <a:r>
                <a:rPr lang="en-US" sz="189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октября</a:t>
              </a:r>
              <a:r>
                <a:rPr lang="en-US" sz="189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в 15:00</a:t>
              </a:r>
            </a:p>
            <a:p>
              <a:pPr algn="ctr">
                <a:lnSpc>
                  <a:spcPts val="2659"/>
                </a:lnSpc>
              </a:pPr>
              <a:endParaRPr lang="en-US" sz="18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304800" y="1469248"/>
            <a:ext cx="5177414" cy="477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Этапы</a:t>
            </a:r>
            <a:r>
              <a:rPr lang="en-US" sz="27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конкурса</a:t>
            </a:r>
            <a:endParaRPr lang="en-US" sz="27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6186" y="590084"/>
            <a:ext cx="11220227" cy="79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9"/>
              </a:lnSpc>
              <a:spcBef>
                <a:spcPct val="0"/>
              </a:spcBef>
            </a:pPr>
            <a:r>
              <a:rPr lang="en-US" sz="4635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Конкурс студенческих проектов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-2719778" y="-2828956"/>
            <a:ext cx="3735531" cy="373553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923568" y="9158699"/>
            <a:ext cx="1178881" cy="1020192"/>
            <a:chOff x="0" y="0"/>
            <a:chExt cx="1571841" cy="1360256"/>
          </a:xfrm>
        </p:grpSpPr>
        <p:sp>
          <p:nvSpPr>
            <p:cNvPr id="30" name="Freeform 30"/>
            <p:cNvSpPr/>
            <p:nvPr/>
          </p:nvSpPr>
          <p:spPr>
            <a:xfrm rot="-5400000">
              <a:off x="105793" y="-105793"/>
              <a:ext cx="1360256" cy="1571841"/>
            </a:xfrm>
            <a:custGeom>
              <a:avLst/>
              <a:gdLst/>
              <a:ahLst/>
              <a:cxnLst/>
              <a:rect l="l" t="t" r="r" b="b"/>
              <a:pathLst>
                <a:path w="1360256" h="1571841">
                  <a:moveTo>
                    <a:pt x="0" y="0"/>
                  </a:moveTo>
                  <a:lnTo>
                    <a:pt x="1360256" y="0"/>
                  </a:lnTo>
                  <a:lnTo>
                    <a:pt x="1360256" y="1571842"/>
                  </a:lnTo>
                  <a:lnTo>
                    <a:pt x="0" y="157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6067" t="-280" r="-56067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7276" y="127622"/>
              <a:ext cx="1477290" cy="1105013"/>
            </a:xfrm>
            <a:custGeom>
              <a:avLst/>
              <a:gdLst/>
              <a:ahLst/>
              <a:cxnLst/>
              <a:rect l="l" t="t" r="r" b="b"/>
              <a:pathLst>
                <a:path w="1477290" h="1105013">
                  <a:moveTo>
                    <a:pt x="0" y="0"/>
                  </a:moveTo>
                  <a:lnTo>
                    <a:pt x="1477290" y="0"/>
                  </a:lnTo>
                  <a:lnTo>
                    <a:pt x="1477290" y="1105013"/>
                  </a:lnTo>
                  <a:lnTo>
                    <a:pt x="0" y="1105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85363" y="886186"/>
            <a:ext cx="7922504" cy="1571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051D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Критерии оценки:</a:t>
            </a:r>
          </a:p>
          <a:p>
            <a:pPr marL="0" lvl="0" indent="0" algn="l">
              <a:lnSpc>
                <a:spcPts val="6300"/>
              </a:lnSpc>
              <a:spcBef>
                <a:spcPct val="0"/>
              </a:spcBef>
            </a:pPr>
            <a:endParaRPr lang="en-US" sz="4500" b="1">
              <a:solidFill>
                <a:srgbClr val="051D4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95820" y="-1782102"/>
            <a:ext cx="3564204" cy="35642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66307" y="300249"/>
            <a:ext cx="8027935" cy="9598729"/>
            <a:chOff x="0" y="0"/>
            <a:chExt cx="8603361" cy="10286746"/>
          </a:xfrm>
        </p:grpSpPr>
        <p:sp>
          <p:nvSpPr>
            <p:cNvPr id="10" name="Freeform 10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2"/>
              <a:stretch>
                <a:fillRect r="-10356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60383" y="9610782"/>
            <a:ext cx="3205473" cy="288196"/>
          </a:xfrm>
          <a:custGeom>
            <a:avLst/>
            <a:gdLst/>
            <a:ahLst/>
            <a:cxnLst/>
            <a:rect l="l" t="t" r="r" b="b"/>
            <a:pathLst>
              <a:path w="3205473" h="288196">
                <a:moveTo>
                  <a:pt x="0" y="0"/>
                </a:moveTo>
                <a:lnTo>
                  <a:pt x="3205473" y="0"/>
                </a:lnTo>
                <a:lnTo>
                  <a:pt x="3205473" y="288196"/>
                </a:lnTo>
                <a:lnTo>
                  <a:pt x="0" y="288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216" b="-28454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5" name="Group 15"/>
          <p:cNvGrpSpPr/>
          <p:nvPr/>
        </p:nvGrpSpPr>
        <p:grpSpPr>
          <a:xfrm>
            <a:off x="186282" y="2266487"/>
            <a:ext cx="3325152" cy="3086100"/>
            <a:chOff x="0" y="0"/>
            <a:chExt cx="87576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5760" cy="812800"/>
            </a:xfrm>
            <a:custGeom>
              <a:avLst/>
              <a:gdLst/>
              <a:ahLst/>
              <a:cxnLst/>
              <a:rect l="l" t="t" r="r" b="b"/>
              <a:pathLst>
                <a:path w="875760" h="812800">
                  <a:moveTo>
                    <a:pt x="118743" y="0"/>
                  </a:moveTo>
                  <a:lnTo>
                    <a:pt x="757017" y="0"/>
                  </a:lnTo>
                  <a:cubicBezTo>
                    <a:pt x="822597" y="0"/>
                    <a:pt x="875760" y="53163"/>
                    <a:pt x="875760" y="118743"/>
                  </a:cubicBezTo>
                  <a:lnTo>
                    <a:pt x="875760" y="694057"/>
                  </a:lnTo>
                  <a:cubicBezTo>
                    <a:pt x="875760" y="725550"/>
                    <a:pt x="863250" y="755752"/>
                    <a:pt x="840981" y="778021"/>
                  </a:cubicBezTo>
                  <a:cubicBezTo>
                    <a:pt x="818713" y="800290"/>
                    <a:pt x="788510" y="812800"/>
                    <a:pt x="757017" y="812800"/>
                  </a:cubicBezTo>
                  <a:lnTo>
                    <a:pt x="118743" y="812800"/>
                  </a:lnTo>
                  <a:cubicBezTo>
                    <a:pt x="53163" y="812800"/>
                    <a:pt x="0" y="759637"/>
                    <a:pt x="0" y="694057"/>
                  </a:cubicBezTo>
                  <a:lnTo>
                    <a:pt x="0" y="118743"/>
                  </a:lnTo>
                  <a:cubicBezTo>
                    <a:pt x="0" y="53163"/>
                    <a:pt x="53163" y="0"/>
                    <a:pt x="118743" y="0"/>
                  </a:cubicBezTo>
                  <a:close/>
                </a:path>
              </a:pathLst>
            </a:custGeom>
            <a:solidFill>
              <a:srgbClr val="5B98B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7576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Оригинальность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инновационность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предложенных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решений</a:t>
              </a:r>
              <a:endParaRPr lang="en-US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2659"/>
                </a:lnSpc>
              </a:pPr>
              <a:endParaRPr lang="en-US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956388" y="2266848"/>
            <a:ext cx="3448700" cy="3086100"/>
            <a:chOff x="0" y="0"/>
            <a:chExt cx="9083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08300" cy="812800"/>
            </a:xfrm>
            <a:custGeom>
              <a:avLst/>
              <a:gdLst/>
              <a:ahLst/>
              <a:cxnLst/>
              <a:rect l="l" t="t" r="r" b="b"/>
              <a:pathLst>
                <a:path w="908300" h="812800">
                  <a:moveTo>
                    <a:pt x="114489" y="0"/>
                  </a:moveTo>
                  <a:lnTo>
                    <a:pt x="793811" y="0"/>
                  </a:lnTo>
                  <a:cubicBezTo>
                    <a:pt x="824175" y="0"/>
                    <a:pt x="853296" y="12062"/>
                    <a:pt x="874766" y="33533"/>
                  </a:cubicBezTo>
                  <a:cubicBezTo>
                    <a:pt x="896237" y="55004"/>
                    <a:pt x="908300" y="84125"/>
                    <a:pt x="908300" y="114489"/>
                  </a:cubicBezTo>
                  <a:lnTo>
                    <a:pt x="908300" y="698311"/>
                  </a:lnTo>
                  <a:cubicBezTo>
                    <a:pt x="908300" y="728675"/>
                    <a:pt x="896237" y="757796"/>
                    <a:pt x="874766" y="779267"/>
                  </a:cubicBezTo>
                  <a:cubicBezTo>
                    <a:pt x="853296" y="800738"/>
                    <a:pt x="824175" y="812800"/>
                    <a:pt x="793811" y="812800"/>
                  </a:cubicBezTo>
                  <a:lnTo>
                    <a:pt x="114489" y="812800"/>
                  </a:lnTo>
                  <a:cubicBezTo>
                    <a:pt x="84125" y="812800"/>
                    <a:pt x="55004" y="800738"/>
                    <a:pt x="33533" y="779267"/>
                  </a:cubicBezTo>
                  <a:cubicBezTo>
                    <a:pt x="12062" y="757796"/>
                    <a:pt x="0" y="728675"/>
                    <a:pt x="0" y="698311"/>
                  </a:cubicBezTo>
                  <a:lnTo>
                    <a:pt x="0" y="114489"/>
                  </a:lnTo>
                  <a:cubicBezTo>
                    <a:pt x="0" y="84125"/>
                    <a:pt x="12062" y="55004"/>
                    <a:pt x="33533" y="33533"/>
                  </a:cubicBezTo>
                  <a:cubicBezTo>
                    <a:pt x="55004" y="12062"/>
                    <a:pt x="84125" y="0"/>
                    <a:pt x="114489" y="0"/>
                  </a:cubicBezTo>
                  <a:close/>
                </a:path>
              </a:pathLst>
            </a:custGeom>
            <a:solidFill>
              <a:srgbClr val="5B98B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083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Реалистичность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потенциальная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польза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для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Казцинка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страны</a:t>
              </a:r>
              <a:r>
                <a:rPr lang="en-US" sz="18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</a:t>
              </a:r>
              <a:r>
                <a:rPr lang="en-US" sz="18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целом</a:t>
              </a:r>
              <a:endParaRPr lang="en-US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2659"/>
                </a:lnSpc>
              </a:pPr>
              <a:endParaRPr lang="en-US" sz="18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8553" y="6610001"/>
            <a:ext cx="3509133" cy="3086100"/>
            <a:chOff x="0" y="0"/>
            <a:chExt cx="924216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24216" cy="812800"/>
            </a:xfrm>
            <a:custGeom>
              <a:avLst/>
              <a:gdLst/>
              <a:ahLst/>
              <a:cxnLst/>
              <a:rect l="l" t="t" r="r" b="b"/>
              <a:pathLst>
                <a:path w="924216" h="812800">
                  <a:moveTo>
                    <a:pt x="112517" y="0"/>
                  </a:moveTo>
                  <a:lnTo>
                    <a:pt x="811699" y="0"/>
                  </a:lnTo>
                  <a:cubicBezTo>
                    <a:pt x="873840" y="0"/>
                    <a:pt x="924216" y="50376"/>
                    <a:pt x="924216" y="112517"/>
                  </a:cubicBezTo>
                  <a:lnTo>
                    <a:pt x="924216" y="700283"/>
                  </a:lnTo>
                  <a:cubicBezTo>
                    <a:pt x="924216" y="762424"/>
                    <a:pt x="873840" y="812800"/>
                    <a:pt x="811699" y="812800"/>
                  </a:cubicBezTo>
                  <a:lnTo>
                    <a:pt x="112517" y="812800"/>
                  </a:lnTo>
                  <a:cubicBezTo>
                    <a:pt x="50376" y="812800"/>
                    <a:pt x="0" y="762424"/>
                    <a:pt x="0" y="700283"/>
                  </a:cubicBezTo>
                  <a:lnTo>
                    <a:pt x="0" y="112517"/>
                  </a:lnTo>
                  <a:cubicBezTo>
                    <a:pt x="0" y="50376"/>
                    <a:pt x="50376" y="0"/>
                    <a:pt x="112517" y="0"/>
                  </a:cubicBezTo>
                  <a:close/>
                </a:path>
              </a:pathLst>
            </a:custGeom>
            <a:solidFill>
              <a:srgbClr val="5B98B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2421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Как проект поддерживает цели устойчивого развития (социальные, экономические и экологические аспекты)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66227" y="5733111"/>
            <a:ext cx="3993784" cy="1311546"/>
            <a:chOff x="0" y="0"/>
            <a:chExt cx="1459819" cy="479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59819" cy="479400"/>
            </a:xfrm>
            <a:custGeom>
              <a:avLst/>
              <a:gdLst/>
              <a:ahLst/>
              <a:cxnLst/>
              <a:rect l="l" t="t" r="r" b="b"/>
              <a:pathLst>
                <a:path w="1459819" h="479400">
                  <a:moveTo>
                    <a:pt x="89171" y="0"/>
                  </a:moveTo>
                  <a:lnTo>
                    <a:pt x="1370649" y="0"/>
                  </a:lnTo>
                  <a:cubicBezTo>
                    <a:pt x="1419896" y="0"/>
                    <a:pt x="1459819" y="39923"/>
                    <a:pt x="1459819" y="89171"/>
                  </a:cubicBezTo>
                  <a:lnTo>
                    <a:pt x="1459819" y="390229"/>
                  </a:lnTo>
                  <a:cubicBezTo>
                    <a:pt x="1459819" y="413879"/>
                    <a:pt x="1450424" y="436560"/>
                    <a:pt x="1433702" y="453283"/>
                  </a:cubicBezTo>
                  <a:cubicBezTo>
                    <a:pt x="1416979" y="470005"/>
                    <a:pt x="1394298" y="479400"/>
                    <a:pt x="1370649" y="479400"/>
                  </a:cubicBezTo>
                  <a:lnTo>
                    <a:pt x="89171" y="479400"/>
                  </a:lnTo>
                  <a:cubicBezTo>
                    <a:pt x="65521" y="479400"/>
                    <a:pt x="42840" y="470005"/>
                    <a:pt x="26117" y="453283"/>
                  </a:cubicBezTo>
                  <a:cubicBezTo>
                    <a:pt x="9395" y="436560"/>
                    <a:pt x="0" y="413879"/>
                    <a:pt x="0" y="390229"/>
                  </a:cubicBezTo>
                  <a:lnTo>
                    <a:pt x="0" y="89171"/>
                  </a:lnTo>
                  <a:cubicBezTo>
                    <a:pt x="0" y="65521"/>
                    <a:pt x="9395" y="42840"/>
                    <a:pt x="26117" y="26117"/>
                  </a:cubicBezTo>
                  <a:cubicBezTo>
                    <a:pt x="42840" y="9395"/>
                    <a:pt x="65521" y="0"/>
                    <a:pt x="891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569E">
                    <a:alpha val="100000"/>
                  </a:srgbClr>
                </a:gs>
                <a:gs pos="100000">
                  <a:srgbClr val="014074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459819" cy="527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340"/>
                </a:lnSpc>
                <a:spcBef>
                  <a:spcPct val="0"/>
                </a:spcBef>
              </a:pPr>
              <a:r>
                <a:rPr lang="en-US" sz="2386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Соответствие</a:t>
              </a:r>
              <a:r>
                <a:rPr lang="en-US" sz="2386" b="1" u="none" strike="noStrik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принципам устойчивого развития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862081" y="2266848"/>
            <a:ext cx="3166678" cy="3086100"/>
            <a:chOff x="0" y="0"/>
            <a:chExt cx="834022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34022" cy="812800"/>
            </a:xfrm>
            <a:custGeom>
              <a:avLst/>
              <a:gdLst/>
              <a:ahLst/>
              <a:cxnLst/>
              <a:rect l="l" t="t" r="r" b="b"/>
              <a:pathLst>
                <a:path w="834022" h="812800">
                  <a:moveTo>
                    <a:pt x="124685" y="0"/>
                  </a:moveTo>
                  <a:lnTo>
                    <a:pt x="709337" y="0"/>
                  </a:lnTo>
                  <a:cubicBezTo>
                    <a:pt x="742406" y="0"/>
                    <a:pt x="774120" y="13136"/>
                    <a:pt x="797503" y="36519"/>
                  </a:cubicBezTo>
                  <a:cubicBezTo>
                    <a:pt x="820886" y="59902"/>
                    <a:pt x="834022" y="91617"/>
                    <a:pt x="834022" y="124685"/>
                  </a:cubicBezTo>
                  <a:lnTo>
                    <a:pt x="834022" y="688115"/>
                  </a:lnTo>
                  <a:cubicBezTo>
                    <a:pt x="834022" y="721183"/>
                    <a:pt x="820886" y="752898"/>
                    <a:pt x="797503" y="776281"/>
                  </a:cubicBezTo>
                  <a:cubicBezTo>
                    <a:pt x="774120" y="799664"/>
                    <a:pt x="742406" y="812800"/>
                    <a:pt x="709337" y="812800"/>
                  </a:cubicBezTo>
                  <a:lnTo>
                    <a:pt x="124685" y="812800"/>
                  </a:lnTo>
                  <a:cubicBezTo>
                    <a:pt x="91617" y="812800"/>
                    <a:pt x="59902" y="799664"/>
                    <a:pt x="36519" y="776281"/>
                  </a:cubicBezTo>
                  <a:cubicBezTo>
                    <a:pt x="13136" y="752898"/>
                    <a:pt x="0" y="721183"/>
                    <a:pt x="0" y="688115"/>
                  </a:cubicBezTo>
                  <a:lnTo>
                    <a:pt x="0" y="124685"/>
                  </a:lnTo>
                  <a:cubicBezTo>
                    <a:pt x="0" y="91617"/>
                    <a:pt x="13136" y="59902"/>
                    <a:pt x="36519" y="36519"/>
                  </a:cubicBezTo>
                  <a:cubicBezTo>
                    <a:pt x="59902" y="13136"/>
                    <a:pt x="91617" y="0"/>
                    <a:pt x="124685" y="0"/>
                  </a:cubicBezTo>
                  <a:close/>
                </a:path>
              </a:pathLst>
            </a:custGeom>
            <a:solidFill>
              <a:srgbClr val="5B98B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340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практического внедрения предложенных идей</a:t>
              </a:r>
            </a:p>
            <a:p>
              <a:pPr algn="ctr">
                <a:lnSpc>
                  <a:spcPts val="2659"/>
                </a:lnSpc>
              </a:pPr>
              <a:endParaRPr lang="en-US" sz="1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916142" y="6610001"/>
            <a:ext cx="3488989" cy="3086100"/>
            <a:chOff x="0" y="0"/>
            <a:chExt cx="918911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18911" cy="812800"/>
            </a:xfrm>
            <a:custGeom>
              <a:avLst/>
              <a:gdLst/>
              <a:ahLst/>
              <a:cxnLst/>
              <a:rect l="l" t="t" r="r" b="b"/>
              <a:pathLst>
                <a:path w="918911" h="812800">
                  <a:moveTo>
                    <a:pt x="113167" y="0"/>
                  </a:moveTo>
                  <a:lnTo>
                    <a:pt x="805744" y="0"/>
                  </a:lnTo>
                  <a:cubicBezTo>
                    <a:pt x="868244" y="0"/>
                    <a:pt x="918911" y="50667"/>
                    <a:pt x="918911" y="113167"/>
                  </a:cubicBezTo>
                  <a:lnTo>
                    <a:pt x="918911" y="699633"/>
                  </a:lnTo>
                  <a:cubicBezTo>
                    <a:pt x="918911" y="729647"/>
                    <a:pt x="906988" y="758431"/>
                    <a:pt x="885765" y="779654"/>
                  </a:cubicBezTo>
                  <a:cubicBezTo>
                    <a:pt x="864542" y="800877"/>
                    <a:pt x="835757" y="812800"/>
                    <a:pt x="805744" y="812800"/>
                  </a:cubicBezTo>
                  <a:lnTo>
                    <a:pt x="113167" y="812800"/>
                  </a:lnTo>
                  <a:cubicBezTo>
                    <a:pt x="83153" y="812800"/>
                    <a:pt x="54369" y="800877"/>
                    <a:pt x="33146" y="779654"/>
                  </a:cubicBezTo>
                  <a:cubicBezTo>
                    <a:pt x="11923" y="758431"/>
                    <a:pt x="0" y="729647"/>
                    <a:pt x="0" y="699633"/>
                  </a:cubicBezTo>
                  <a:lnTo>
                    <a:pt x="0" y="113167"/>
                  </a:lnTo>
                  <a:cubicBezTo>
                    <a:pt x="0" y="83153"/>
                    <a:pt x="11923" y="54369"/>
                    <a:pt x="33146" y="33146"/>
                  </a:cubicBezTo>
                  <a:cubicBezTo>
                    <a:pt x="54369" y="11923"/>
                    <a:pt x="83153" y="0"/>
                    <a:pt x="113167" y="0"/>
                  </a:cubicBezTo>
                  <a:close/>
                </a:path>
              </a:pathLst>
            </a:custGeom>
            <a:solidFill>
              <a:srgbClr val="5B98B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91891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Насколько проект способствует снижению негативного воздействия на окружающую среду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6238393" y="9610782"/>
            <a:ext cx="3205473" cy="288196"/>
          </a:xfrm>
          <a:custGeom>
            <a:avLst/>
            <a:gdLst/>
            <a:ahLst/>
            <a:cxnLst/>
            <a:rect l="l" t="t" r="r" b="b"/>
            <a:pathLst>
              <a:path w="3205473" h="288196">
                <a:moveTo>
                  <a:pt x="0" y="0"/>
                </a:moveTo>
                <a:lnTo>
                  <a:pt x="3205472" y="0"/>
                </a:lnTo>
                <a:lnTo>
                  <a:pt x="3205472" y="288196"/>
                </a:lnTo>
                <a:lnTo>
                  <a:pt x="0" y="288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216" b="-2845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4" name="Freeform 34"/>
          <p:cNvSpPr/>
          <p:nvPr/>
        </p:nvSpPr>
        <p:spPr>
          <a:xfrm>
            <a:off x="305961" y="5352587"/>
            <a:ext cx="3205473" cy="288196"/>
          </a:xfrm>
          <a:custGeom>
            <a:avLst/>
            <a:gdLst/>
            <a:ahLst/>
            <a:cxnLst/>
            <a:rect l="l" t="t" r="r" b="b"/>
            <a:pathLst>
              <a:path w="3205473" h="288196">
                <a:moveTo>
                  <a:pt x="0" y="0"/>
                </a:moveTo>
                <a:lnTo>
                  <a:pt x="3205473" y="0"/>
                </a:lnTo>
                <a:lnTo>
                  <a:pt x="3205473" y="288196"/>
                </a:lnTo>
                <a:lnTo>
                  <a:pt x="0" y="288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216" b="-2845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5" name="Freeform 35"/>
          <p:cNvSpPr/>
          <p:nvPr/>
        </p:nvSpPr>
        <p:spPr>
          <a:xfrm>
            <a:off x="4199615" y="5350502"/>
            <a:ext cx="3205473" cy="288196"/>
          </a:xfrm>
          <a:custGeom>
            <a:avLst/>
            <a:gdLst/>
            <a:ahLst/>
            <a:cxnLst/>
            <a:rect l="l" t="t" r="r" b="b"/>
            <a:pathLst>
              <a:path w="3205473" h="288196">
                <a:moveTo>
                  <a:pt x="0" y="0"/>
                </a:moveTo>
                <a:lnTo>
                  <a:pt x="3205472" y="0"/>
                </a:lnTo>
                <a:lnTo>
                  <a:pt x="3205472" y="288196"/>
                </a:lnTo>
                <a:lnTo>
                  <a:pt x="0" y="288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216" b="-2845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/>
          <p:nvPr/>
        </p:nvSpPr>
        <p:spPr>
          <a:xfrm>
            <a:off x="7802394" y="5350502"/>
            <a:ext cx="3205473" cy="288196"/>
          </a:xfrm>
          <a:custGeom>
            <a:avLst/>
            <a:gdLst/>
            <a:ahLst/>
            <a:cxnLst/>
            <a:rect l="l" t="t" r="r" b="b"/>
            <a:pathLst>
              <a:path w="3205473" h="288196">
                <a:moveTo>
                  <a:pt x="0" y="0"/>
                </a:moveTo>
                <a:lnTo>
                  <a:pt x="3205473" y="0"/>
                </a:lnTo>
                <a:lnTo>
                  <a:pt x="3205473" y="288196"/>
                </a:lnTo>
                <a:lnTo>
                  <a:pt x="0" y="288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216" b="-28454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7" name="Group 37"/>
          <p:cNvGrpSpPr/>
          <p:nvPr/>
        </p:nvGrpSpPr>
        <p:grpSpPr>
          <a:xfrm>
            <a:off x="5987021" y="5733111"/>
            <a:ext cx="3347231" cy="1370969"/>
            <a:chOff x="0" y="0"/>
            <a:chExt cx="1223489" cy="50112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23489" cy="501121"/>
            </a:xfrm>
            <a:custGeom>
              <a:avLst/>
              <a:gdLst/>
              <a:ahLst/>
              <a:cxnLst/>
              <a:rect l="l" t="t" r="r" b="b"/>
              <a:pathLst>
                <a:path w="1223489" h="501121">
                  <a:moveTo>
                    <a:pt x="106395" y="0"/>
                  </a:moveTo>
                  <a:lnTo>
                    <a:pt x="1117094" y="0"/>
                  </a:lnTo>
                  <a:cubicBezTo>
                    <a:pt x="1145312" y="0"/>
                    <a:pt x="1172374" y="11209"/>
                    <a:pt x="1192327" y="31162"/>
                  </a:cubicBezTo>
                  <a:cubicBezTo>
                    <a:pt x="1212280" y="51115"/>
                    <a:pt x="1223489" y="78177"/>
                    <a:pt x="1223489" y="106395"/>
                  </a:cubicBezTo>
                  <a:lnTo>
                    <a:pt x="1223489" y="394726"/>
                  </a:lnTo>
                  <a:cubicBezTo>
                    <a:pt x="1223489" y="453486"/>
                    <a:pt x="1175855" y="501121"/>
                    <a:pt x="1117094" y="501121"/>
                  </a:cubicBezTo>
                  <a:lnTo>
                    <a:pt x="106395" y="501121"/>
                  </a:lnTo>
                  <a:cubicBezTo>
                    <a:pt x="78177" y="501121"/>
                    <a:pt x="51115" y="489911"/>
                    <a:pt x="31162" y="469958"/>
                  </a:cubicBezTo>
                  <a:cubicBezTo>
                    <a:pt x="11209" y="450005"/>
                    <a:pt x="0" y="422943"/>
                    <a:pt x="0" y="394726"/>
                  </a:cubicBezTo>
                  <a:lnTo>
                    <a:pt x="0" y="106395"/>
                  </a:lnTo>
                  <a:cubicBezTo>
                    <a:pt x="0" y="78177"/>
                    <a:pt x="11209" y="51115"/>
                    <a:pt x="31162" y="31162"/>
                  </a:cubicBezTo>
                  <a:cubicBezTo>
                    <a:pt x="51115" y="11209"/>
                    <a:pt x="78177" y="0"/>
                    <a:pt x="1063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569E">
                    <a:alpha val="100000"/>
                  </a:srgbClr>
                </a:gs>
                <a:gs pos="100000">
                  <a:srgbClr val="014074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223489" cy="53922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80"/>
                </a:lnSpc>
                <a:spcBef>
                  <a:spcPct val="0"/>
                </a:spcBef>
              </a:pPr>
              <a:r>
                <a:rPr lang="en-US" sz="2486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Экологическая эффективность и безопасность</a:t>
              </a:r>
              <a:r>
                <a:rPr lang="en-US" sz="2486" b="1" u="none" strike="noStrik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46121" y="1793132"/>
            <a:ext cx="3205473" cy="947431"/>
            <a:chOff x="0" y="0"/>
            <a:chExt cx="1171673" cy="34630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71673" cy="346308"/>
            </a:xfrm>
            <a:custGeom>
              <a:avLst/>
              <a:gdLst/>
              <a:ahLst/>
              <a:cxnLst/>
              <a:rect l="l" t="t" r="r" b="b"/>
              <a:pathLst>
                <a:path w="1171673" h="346308">
                  <a:moveTo>
                    <a:pt x="111100" y="0"/>
                  </a:moveTo>
                  <a:lnTo>
                    <a:pt x="1060573" y="0"/>
                  </a:lnTo>
                  <a:cubicBezTo>
                    <a:pt x="1121932" y="0"/>
                    <a:pt x="1171673" y="49741"/>
                    <a:pt x="1171673" y="111100"/>
                  </a:cubicBezTo>
                  <a:lnTo>
                    <a:pt x="1171673" y="235208"/>
                  </a:lnTo>
                  <a:cubicBezTo>
                    <a:pt x="1171673" y="264673"/>
                    <a:pt x="1159968" y="292932"/>
                    <a:pt x="1139133" y="313767"/>
                  </a:cubicBezTo>
                  <a:cubicBezTo>
                    <a:pt x="1118298" y="334602"/>
                    <a:pt x="1090039" y="346308"/>
                    <a:pt x="1060573" y="346308"/>
                  </a:cubicBezTo>
                  <a:lnTo>
                    <a:pt x="111100" y="346308"/>
                  </a:lnTo>
                  <a:cubicBezTo>
                    <a:pt x="49741" y="346308"/>
                    <a:pt x="0" y="296566"/>
                    <a:pt x="0" y="235208"/>
                  </a:cubicBezTo>
                  <a:lnTo>
                    <a:pt x="0" y="111100"/>
                  </a:lnTo>
                  <a:cubicBezTo>
                    <a:pt x="0" y="81635"/>
                    <a:pt x="11705" y="53376"/>
                    <a:pt x="32540" y="32540"/>
                  </a:cubicBezTo>
                  <a:cubicBezTo>
                    <a:pt x="53376" y="11705"/>
                    <a:pt x="81635" y="0"/>
                    <a:pt x="1111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569E">
                    <a:alpha val="100000"/>
                  </a:srgbClr>
                </a:gs>
                <a:gs pos="100000">
                  <a:srgbClr val="014074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171673" cy="3844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80"/>
                </a:lnSpc>
                <a:spcBef>
                  <a:spcPct val="0"/>
                </a:spcBef>
              </a:pPr>
              <a:r>
                <a:rPr lang="en-US" sz="2486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Актуальность</a:t>
              </a:r>
              <a:r>
                <a:rPr lang="en-US" sz="2486" b="1" u="none" strike="noStrik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и новизна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906400" y="1782102"/>
            <a:ext cx="3548675" cy="947431"/>
            <a:chOff x="0" y="0"/>
            <a:chExt cx="1297122" cy="34630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297122" cy="346308"/>
            </a:xfrm>
            <a:custGeom>
              <a:avLst/>
              <a:gdLst/>
              <a:ahLst/>
              <a:cxnLst/>
              <a:rect l="l" t="t" r="r" b="b"/>
              <a:pathLst>
                <a:path w="1297122" h="346308">
                  <a:moveTo>
                    <a:pt x="100355" y="0"/>
                  </a:moveTo>
                  <a:lnTo>
                    <a:pt x="1196766" y="0"/>
                  </a:lnTo>
                  <a:cubicBezTo>
                    <a:pt x="1252191" y="0"/>
                    <a:pt x="1297122" y="44931"/>
                    <a:pt x="1297122" y="100355"/>
                  </a:cubicBezTo>
                  <a:lnTo>
                    <a:pt x="1297122" y="245952"/>
                  </a:lnTo>
                  <a:cubicBezTo>
                    <a:pt x="1297122" y="272568"/>
                    <a:pt x="1286549" y="298094"/>
                    <a:pt x="1267728" y="316914"/>
                  </a:cubicBezTo>
                  <a:cubicBezTo>
                    <a:pt x="1248908" y="335735"/>
                    <a:pt x="1223382" y="346308"/>
                    <a:pt x="1196766" y="346308"/>
                  </a:cubicBezTo>
                  <a:lnTo>
                    <a:pt x="100355" y="346308"/>
                  </a:lnTo>
                  <a:cubicBezTo>
                    <a:pt x="44931" y="346308"/>
                    <a:pt x="0" y="301377"/>
                    <a:pt x="0" y="245952"/>
                  </a:cubicBezTo>
                  <a:lnTo>
                    <a:pt x="0" y="100355"/>
                  </a:lnTo>
                  <a:cubicBezTo>
                    <a:pt x="0" y="44931"/>
                    <a:pt x="44931" y="0"/>
                    <a:pt x="1003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569E">
                    <a:alpha val="100000"/>
                  </a:srgbClr>
                </a:gs>
                <a:gs pos="100000">
                  <a:srgbClr val="014074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1297122" cy="3844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80"/>
                </a:lnSpc>
                <a:spcBef>
                  <a:spcPct val="0"/>
                </a:spcBef>
              </a:pPr>
              <a:r>
                <a:rPr lang="en-US" sz="2486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Экономическая целесообразность</a:t>
              </a:r>
              <a:r>
                <a:rPr lang="en-US" sz="2486" b="1" u="none" strike="noStrik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841129" y="1793132"/>
            <a:ext cx="3205473" cy="947431"/>
            <a:chOff x="0" y="0"/>
            <a:chExt cx="1171673" cy="34630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171673" cy="346308"/>
            </a:xfrm>
            <a:custGeom>
              <a:avLst/>
              <a:gdLst/>
              <a:ahLst/>
              <a:cxnLst/>
              <a:rect l="l" t="t" r="r" b="b"/>
              <a:pathLst>
                <a:path w="1171673" h="346308">
                  <a:moveTo>
                    <a:pt x="111100" y="0"/>
                  </a:moveTo>
                  <a:lnTo>
                    <a:pt x="1060573" y="0"/>
                  </a:lnTo>
                  <a:cubicBezTo>
                    <a:pt x="1121932" y="0"/>
                    <a:pt x="1171673" y="49741"/>
                    <a:pt x="1171673" y="111100"/>
                  </a:cubicBezTo>
                  <a:lnTo>
                    <a:pt x="1171673" y="235208"/>
                  </a:lnTo>
                  <a:cubicBezTo>
                    <a:pt x="1171673" y="264673"/>
                    <a:pt x="1159968" y="292932"/>
                    <a:pt x="1139133" y="313767"/>
                  </a:cubicBezTo>
                  <a:cubicBezTo>
                    <a:pt x="1118298" y="334602"/>
                    <a:pt x="1090039" y="346308"/>
                    <a:pt x="1060573" y="346308"/>
                  </a:cubicBezTo>
                  <a:lnTo>
                    <a:pt x="111100" y="346308"/>
                  </a:lnTo>
                  <a:cubicBezTo>
                    <a:pt x="49741" y="346308"/>
                    <a:pt x="0" y="296566"/>
                    <a:pt x="0" y="235208"/>
                  </a:cubicBezTo>
                  <a:lnTo>
                    <a:pt x="0" y="111100"/>
                  </a:lnTo>
                  <a:cubicBezTo>
                    <a:pt x="0" y="81635"/>
                    <a:pt x="11705" y="53376"/>
                    <a:pt x="32540" y="32540"/>
                  </a:cubicBezTo>
                  <a:cubicBezTo>
                    <a:pt x="53376" y="11705"/>
                    <a:pt x="81635" y="0"/>
                    <a:pt x="1111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569E">
                    <a:alpha val="100000"/>
                  </a:srgbClr>
                </a:gs>
                <a:gs pos="100000">
                  <a:srgbClr val="014074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1171673" cy="3844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80"/>
                </a:lnSpc>
                <a:spcBef>
                  <a:spcPct val="0"/>
                </a:spcBef>
              </a:pPr>
              <a:r>
                <a:rPr lang="en-US" sz="2486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Практическая</a:t>
              </a:r>
              <a:r>
                <a:rPr lang="en-US" sz="2486" b="1" u="none" strike="noStrik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применимость 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0" y="2556366"/>
            <a:ext cx="704088" cy="896408"/>
          </a:xfrm>
          <a:custGeom>
            <a:avLst/>
            <a:gdLst/>
            <a:ahLst/>
            <a:cxnLst/>
            <a:rect l="l" t="t" r="r" b="b"/>
            <a:pathLst>
              <a:path w="704088" h="896408">
                <a:moveTo>
                  <a:pt x="0" y="0"/>
                </a:moveTo>
                <a:lnTo>
                  <a:pt x="704088" y="0"/>
                </a:lnTo>
                <a:lnTo>
                  <a:pt x="704088" y="896408"/>
                </a:lnTo>
                <a:lnTo>
                  <a:pt x="0" y="896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50"/>
          <p:cNvSpPr/>
          <p:nvPr/>
        </p:nvSpPr>
        <p:spPr>
          <a:xfrm>
            <a:off x="3580166" y="2588102"/>
            <a:ext cx="770803" cy="770803"/>
          </a:xfrm>
          <a:custGeom>
            <a:avLst/>
            <a:gdLst/>
            <a:ahLst/>
            <a:cxnLst/>
            <a:rect l="l" t="t" r="r" b="b"/>
            <a:pathLst>
              <a:path w="770803" h="770803">
                <a:moveTo>
                  <a:pt x="0" y="0"/>
                </a:moveTo>
                <a:lnTo>
                  <a:pt x="770803" y="0"/>
                </a:lnTo>
                <a:lnTo>
                  <a:pt x="770803" y="770803"/>
                </a:lnTo>
                <a:lnTo>
                  <a:pt x="0" y="770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51" name="Freeform 51"/>
          <p:cNvSpPr/>
          <p:nvPr/>
        </p:nvSpPr>
        <p:spPr>
          <a:xfrm>
            <a:off x="7633687" y="2740563"/>
            <a:ext cx="825253" cy="814750"/>
          </a:xfrm>
          <a:custGeom>
            <a:avLst/>
            <a:gdLst/>
            <a:ahLst/>
            <a:cxnLst/>
            <a:rect l="l" t="t" r="r" b="b"/>
            <a:pathLst>
              <a:path w="825253" h="814750">
                <a:moveTo>
                  <a:pt x="0" y="0"/>
                </a:moveTo>
                <a:lnTo>
                  <a:pt x="825253" y="0"/>
                </a:lnTo>
                <a:lnTo>
                  <a:pt x="825253" y="814750"/>
                </a:lnTo>
                <a:lnTo>
                  <a:pt x="0" y="814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2" name="Freeform 52"/>
          <p:cNvSpPr/>
          <p:nvPr/>
        </p:nvSpPr>
        <p:spPr>
          <a:xfrm>
            <a:off x="558017" y="7074186"/>
            <a:ext cx="816421" cy="703606"/>
          </a:xfrm>
          <a:custGeom>
            <a:avLst/>
            <a:gdLst/>
            <a:ahLst/>
            <a:cxnLst/>
            <a:rect l="l" t="t" r="r" b="b"/>
            <a:pathLst>
              <a:path w="816421" h="703606">
                <a:moveTo>
                  <a:pt x="0" y="0"/>
                </a:moveTo>
                <a:lnTo>
                  <a:pt x="816421" y="0"/>
                </a:lnTo>
                <a:lnTo>
                  <a:pt x="816421" y="703606"/>
                </a:lnTo>
                <a:lnTo>
                  <a:pt x="0" y="703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3" name="Freeform 53"/>
          <p:cNvSpPr/>
          <p:nvPr/>
        </p:nvSpPr>
        <p:spPr>
          <a:xfrm>
            <a:off x="5585477" y="6926506"/>
            <a:ext cx="803088" cy="851286"/>
          </a:xfrm>
          <a:custGeom>
            <a:avLst/>
            <a:gdLst/>
            <a:ahLst/>
            <a:cxnLst/>
            <a:rect l="l" t="t" r="r" b="b"/>
            <a:pathLst>
              <a:path w="803088" h="851286">
                <a:moveTo>
                  <a:pt x="0" y="0"/>
                </a:moveTo>
                <a:lnTo>
                  <a:pt x="803088" y="0"/>
                </a:lnTo>
                <a:lnTo>
                  <a:pt x="803088" y="851286"/>
                </a:lnTo>
                <a:lnTo>
                  <a:pt x="0" y="8512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54" name="Group 54"/>
          <p:cNvGrpSpPr/>
          <p:nvPr/>
        </p:nvGrpSpPr>
        <p:grpSpPr>
          <a:xfrm>
            <a:off x="16923568" y="9158699"/>
            <a:ext cx="1178881" cy="1020192"/>
            <a:chOff x="0" y="0"/>
            <a:chExt cx="1571841" cy="1360256"/>
          </a:xfrm>
        </p:grpSpPr>
        <p:sp>
          <p:nvSpPr>
            <p:cNvPr id="55" name="Freeform 55"/>
            <p:cNvSpPr/>
            <p:nvPr/>
          </p:nvSpPr>
          <p:spPr>
            <a:xfrm rot="-5400000">
              <a:off x="105793" y="-105793"/>
              <a:ext cx="1360256" cy="1571841"/>
            </a:xfrm>
            <a:custGeom>
              <a:avLst/>
              <a:gdLst/>
              <a:ahLst/>
              <a:cxnLst/>
              <a:rect l="l" t="t" r="r" b="b"/>
              <a:pathLst>
                <a:path w="1360256" h="1571841">
                  <a:moveTo>
                    <a:pt x="0" y="0"/>
                  </a:moveTo>
                  <a:lnTo>
                    <a:pt x="1360256" y="0"/>
                  </a:lnTo>
                  <a:lnTo>
                    <a:pt x="1360256" y="1571842"/>
                  </a:lnTo>
                  <a:lnTo>
                    <a:pt x="0" y="157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6067" t="-280" r="-56067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47276" y="127622"/>
              <a:ext cx="1477290" cy="1105013"/>
            </a:xfrm>
            <a:custGeom>
              <a:avLst/>
              <a:gdLst/>
              <a:ahLst/>
              <a:cxnLst/>
              <a:rect l="l" t="t" r="r" b="b"/>
              <a:pathLst>
                <a:path w="1477290" h="1105013">
                  <a:moveTo>
                    <a:pt x="0" y="0"/>
                  </a:moveTo>
                  <a:lnTo>
                    <a:pt x="1477290" y="0"/>
                  </a:lnTo>
                  <a:lnTo>
                    <a:pt x="1477290" y="1105013"/>
                  </a:lnTo>
                  <a:lnTo>
                    <a:pt x="0" y="1105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551429" y="214524"/>
            <a:ext cx="10011564" cy="77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  <a:spcBef>
                <a:spcPct val="0"/>
              </a:spcBef>
            </a:pPr>
            <a:r>
              <a:rPr lang="en-US" sz="4572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Конкурс студенческих проектов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31883" y="-208659"/>
            <a:ext cx="6883671" cy="10704318"/>
          </a:xfrm>
          <a:custGeom>
            <a:avLst/>
            <a:gdLst/>
            <a:ahLst/>
            <a:cxnLst/>
            <a:rect l="l" t="t" r="r" b="b"/>
            <a:pathLst>
              <a:path w="6883671" h="10704318">
                <a:moveTo>
                  <a:pt x="0" y="0"/>
                </a:moveTo>
                <a:lnTo>
                  <a:pt x="6883670" y="0"/>
                </a:lnTo>
                <a:lnTo>
                  <a:pt x="6883670" y="10704318"/>
                </a:lnTo>
                <a:lnTo>
                  <a:pt x="0" y="10704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302" r="-3042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80356" y="3086482"/>
            <a:ext cx="5631453" cy="3038926"/>
          </a:xfrm>
          <a:custGeom>
            <a:avLst/>
            <a:gdLst/>
            <a:ahLst/>
            <a:cxnLst/>
            <a:rect l="l" t="t" r="r" b="b"/>
            <a:pathLst>
              <a:path w="5631453" h="3038926">
                <a:moveTo>
                  <a:pt x="0" y="0"/>
                </a:moveTo>
                <a:lnTo>
                  <a:pt x="5631453" y="0"/>
                </a:lnTo>
                <a:lnTo>
                  <a:pt x="5631453" y="3038927"/>
                </a:lnTo>
                <a:lnTo>
                  <a:pt x="0" y="3038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 t="-3402" b="-340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6211809" y="3086482"/>
            <a:ext cx="5549310" cy="3038926"/>
          </a:xfrm>
          <a:custGeom>
            <a:avLst/>
            <a:gdLst/>
            <a:ahLst/>
            <a:cxnLst/>
            <a:rect l="l" t="t" r="r" b="b"/>
            <a:pathLst>
              <a:path w="5549310" h="3038926">
                <a:moveTo>
                  <a:pt x="0" y="0"/>
                </a:moveTo>
                <a:lnTo>
                  <a:pt x="5549310" y="0"/>
                </a:lnTo>
                <a:lnTo>
                  <a:pt x="5549310" y="3038927"/>
                </a:lnTo>
                <a:lnTo>
                  <a:pt x="0" y="3038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 t="-1881" b="-336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580356" y="6125409"/>
            <a:ext cx="11180763" cy="1438794"/>
          </a:xfrm>
          <a:custGeom>
            <a:avLst/>
            <a:gdLst/>
            <a:ahLst/>
            <a:cxnLst/>
            <a:rect l="l" t="t" r="r" b="b"/>
            <a:pathLst>
              <a:path w="11180763" h="1438794">
                <a:moveTo>
                  <a:pt x="0" y="0"/>
                </a:moveTo>
                <a:lnTo>
                  <a:pt x="11180763" y="0"/>
                </a:lnTo>
                <a:lnTo>
                  <a:pt x="11180763" y="1438794"/>
                </a:lnTo>
                <a:lnTo>
                  <a:pt x="0" y="14387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 t="-115177" b="-23270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580356" y="7564203"/>
            <a:ext cx="11180763" cy="1477892"/>
          </a:xfrm>
          <a:custGeom>
            <a:avLst/>
            <a:gdLst/>
            <a:ahLst/>
            <a:cxnLst/>
            <a:rect l="l" t="t" r="r" b="b"/>
            <a:pathLst>
              <a:path w="11180763" h="1477892">
                <a:moveTo>
                  <a:pt x="0" y="0"/>
                </a:moveTo>
                <a:lnTo>
                  <a:pt x="11180763" y="0"/>
                </a:lnTo>
                <a:lnTo>
                  <a:pt x="11180763" y="1477892"/>
                </a:lnTo>
                <a:lnTo>
                  <a:pt x="0" y="14778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t="-112130" b="-223901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266783" y="1377623"/>
            <a:ext cx="13414538" cy="86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6"/>
              </a:lnSpc>
              <a:spcBef>
                <a:spcPct val="0"/>
              </a:spcBef>
            </a:pPr>
            <a:r>
              <a:rPr lang="en-US" sz="5033" b="1">
                <a:solidFill>
                  <a:srgbClr val="FDFD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Финальная защита проектов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6783" y="497573"/>
            <a:ext cx="11494336" cy="88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9"/>
              </a:lnSpc>
              <a:spcBef>
                <a:spcPct val="0"/>
              </a:spcBef>
            </a:pPr>
            <a:r>
              <a:rPr lang="en-US" sz="524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Конкурс студенческих проектов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0356" y="4001974"/>
            <a:ext cx="5631453" cy="1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9"/>
              </a:lnSpc>
            </a:pPr>
            <a:r>
              <a:rPr lang="en-US" sz="222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Очная презентация в ВКТУ</a:t>
            </a:r>
          </a:p>
          <a:p>
            <a:pPr algn="ctr">
              <a:lnSpc>
                <a:spcPts val="3109"/>
              </a:lnSpc>
              <a:spcBef>
                <a:spcPct val="0"/>
              </a:spcBef>
            </a:pPr>
            <a:r>
              <a:rPr lang="en-US" sz="222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Участники представят свои проекты перед экспертной комиссией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0000" y="7768160"/>
            <a:ext cx="9883616" cy="116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9"/>
              </a:lnSpc>
            </a:pP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Уникальная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возможность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ctr">
              <a:lnSpc>
                <a:spcPts val="3109"/>
              </a:lnSpc>
              <a:spcBef>
                <a:spcPct val="0"/>
              </a:spcBef>
            </a:pPr>
            <a:r>
              <a:rPr lang="ru-RU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родемонстрировать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свои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идеи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напрямую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endParaRPr lang="ru-RU" sz="2221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3109"/>
              </a:lnSpc>
              <a:spcBef>
                <a:spcPct val="0"/>
              </a:spcBef>
            </a:pP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лидерам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индустрии</a:t>
            </a:r>
            <a:endParaRPr lang="en-US" sz="2221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42004" y="4001974"/>
            <a:ext cx="4688919" cy="116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9"/>
              </a:lnSpc>
              <a:spcBef>
                <a:spcPct val="0"/>
              </a:spcBef>
            </a:pP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Состав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экспертной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комиссии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</a:p>
          <a:p>
            <a:pPr marL="342900" indent="-342900" algn="ctr">
              <a:lnSpc>
                <a:spcPts val="310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Руководство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Казцинка</a:t>
            </a:r>
            <a:endParaRPr lang="en-US" sz="2221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42900" indent="-342900" algn="ctr">
              <a:lnSpc>
                <a:spcPts val="310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Кураторы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ВКТУ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42405" y="6201854"/>
            <a:ext cx="4738807" cy="116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9"/>
              </a:lnSpc>
              <a:spcBef>
                <a:spcPct val="0"/>
              </a:spcBef>
            </a:pP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Участие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топ-менеджмента</a:t>
            </a:r>
            <a:r>
              <a:rPr lang="ru-RU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endParaRPr lang="en-US" sz="2221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3109"/>
              </a:lnSpc>
              <a:spcBef>
                <a:spcPct val="0"/>
              </a:spcBef>
            </a:pP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Первые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лица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21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Казцинка</a:t>
            </a:r>
            <a:r>
              <a:rPr lang="en-US" sz="222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и ВКТУ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923568" y="9158699"/>
            <a:ext cx="1178881" cy="1020192"/>
            <a:chOff x="0" y="0"/>
            <a:chExt cx="1571841" cy="1360256"/>
          </a:xfrm>
        </p:grpSpPr>
        <p:sp>
          <p:nvSpPr>
            <p:cNvPr id="17" name="Freeform 17"/>
            <p:cNvSpPr/>
            <p:nvPr/>
          </p:nvSpPr>
          <p:spPr>
            <a:xfrm rot="-5400000">
              <a:off x="105793" y="-105793"/>
              <a:ext cx="1360256" cy="1571841"/>
            </a:xfrm>
            <a:custGeom>
              <a:avLst/>
              <a:gdLst/>
              <a:ahLst/>
              <a:cxnLst/>
              <a:rect l="l" t="t" r="r" b="b"/>
              <a:pathLst>
                <a:path w="1360256" h="1571841">
                  <a:moveTo>
                    <a:pt x="0" y="0"/>
                  </a:moveTo>
                  <a:lnTo>
                    <a:pt x="1360256" y="0"/>
                  </a:lnTo>
                  <a:lnTo>
                    <a:pt x="1360256" y="1571842"/>
                  </a:lnTo>
                  <a:lnTo>
                    <a:pt x="0" y="157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6067" t="-280" r="-56067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276" y="127622"/>
              <a:ext cx="1477290" cy="1105013"/>
            </a:xfrm>
            <a:custGeom>
              <a:avLst/>
              <a:gdLst/>
              <a:ahLst/>
              <a:cxnLst/>
              <a:rect l="l" t="t" r="r" b="b"/>
              <a:pathLst>
                <a:path w="1477290" h="1105013">
                  <a:moveTo>
                    <a:pt x="0" y="0"/>
                  </a:moveTo>
                  <a:lnTo>
                    <a:pt x="1477290" y="0"/>
                  </a:lnTo>
                  <a:lnTo>
                    <a:pt x="1477290" y="1105013"/>
                  </a:lnTo>
                  <a:lnTo>
                    <a:pt x="0" y="1105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38400" y="-3217628"/>
            <a:ext cx="4693046" cy="469304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39603" y="1165938"/>
            <a:ext cx="7019697" cy="10513149"/>
            <a:chOff x="0" y="0"/>
            <a:chExt cx="660400" cy="9890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989057"/>
            </a:xfrm>
            <a:custGeom>
              <a:avLst/>
              <a:gdLst/>
              <a:ahLst/>
              <a:cxnLst/>
              <a:rect l="l" t="t" r="r" b="b"/>
              <a:pathLst>
                <a:path w="660400" h="989057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417"/>
                  </a:cubicBezTo>
                  <a:lnTo>
                    <a:pt x="660400" y="989057"/>
                  </a:lnTo>
                  <a:lnTo>
                    <a:pt x="0" y="989057"/>
                  </a:lnTo>
                  <a:lnTo>
                    <a:pt x="0" y="33290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900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533395" y="1445188"/>
            <a:ext cx="6432112" cy="6432112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t="-4173" b="-4173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98252" y="3470925"/>
            <a:ext cx="1211989" cy="1226082"/>
          </a:xfrm>
          <a:custGeom>
            <a:avLst/>
            <a:gdLst/>
            <a:ahLst/>
            <a:cxnLst/>
            <a:rect l="l" t="t" r="r" b="b"/>
            <a:pathLst>
              <a:path w="1211989" h="1226082">
                <a:moveTo>
                  <a:pt x="0" y="0"/>
                </a:moveTo>
                <a:lnTo>
                  <a:pt x="1211989" y="0"/>
                </a:lnTo>
                <a:lnTo>
                  <a:pt x="1211989" y="1226082"/>
                </a:lnTo>
                <a:lnTo>
                  <a:pt x="0" y="12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222636" y="6990975"/>
            <a:ext cx="1242629" cy="1242629"/>
          </a:xfrm>
          <a:custGeom>
            <a:avLst/>
            <a:gdLst/>
            <a:ahLst/>
            <a:cxnLst/>
            <a:rect l="l" t="t" r="r" b="b"/>
            <a:pathLst>
              <a:path w="1242629" h="1242629">
                <a:moveTo>
                  <a:pt x="0" y="0"/>
                </a:moveTo>
                <a:lnTo>
                  <a:pt x="1242629" y="0"/>
                </a:lnTo>
                <a:lnTo>
                  <a:pt x="1242629" y="1242629"/>
                </a:lnTo>
                <a:lnTo>
                  <a:pt x="0" y="1242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TextBox 13"/>
          <p:cNvSpPr txBox="1"/>
          <p:nvPr/>
        </p:nvSpPr>
        <p:spPr>
          <a:xfrm>
            <a:off x="1518345" y="3066460"/>
            <a:ext cx="8414772" cy="184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spc="-48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Главные</a:t>
            </a:r>
            <a:r>
              <a:rPr lang="en-US" sz="2400" u="none" strike="noStrike" spc="-48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u="none" strike="noStrike" spc="-48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призы</a:t>
            </a:r>
            <a:r>
              <a:rPr lang="en-US" sz="2400" u="none" strike="noStrike" spc="-48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u="none" strike="noStrike" spc="-48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победителям</a:t>
            </a:r>
            <a:r>
              <a:rPr lang="en-US" sz="2400" u="none" strike="noStrike" spc="-48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u="none" strike="noStrike" spc="-48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конкурса</a:t>
            </a:r>
            <a:r>
              <a:rPr lang="en-US" sz="2400" u="none" strike="noStrike" spc="-48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endParaRPr lang="en-US" sz="2400" u="none" strike="noStrike" spc="-48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- 1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место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– iPhone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каждому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участнику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команды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- 2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место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ноутбук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каждому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участнику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команды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- 3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место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смарт-часы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каждому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участнику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команды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5265" y="2062739"/>
            <a:ext cx="7824026" cy="1566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Призы</a:t>
            </a:r>
            <a:r>
              <a:rPr lang="en-US" sz="450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450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</a:t>
            </a:r>
            <a:endParaRPr lang="en-US" sz="4500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6300"/>
              </a:lnSpc>
              <a:spcBef>
                <a:spcPct val="0"/>
              </a:spcBef>
            </a:pPr>
            <a:endParaRPr lang="en-US" sz="4500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28916" y="6701608"/>
            <a:ext cx="8414772" cy="284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ru-RU" sz="2030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Оплачиваемая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стажировка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Казцинке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по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профильным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Компании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направлениям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ru-RU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lang="en-US" sz="2030" u="none" strike="noStrike" spc="-40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ru-RU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Сбор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материала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дипломного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проекта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магистерской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докторской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диссертации;</a:t>
            </a: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ru-RU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Работа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под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руководством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опытных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специалистов</a:t>
            </a:r>
            <a:r>
              <a:rPr lang="ru-RU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lang="en-US" sz="2030" u="none" strike="noStrike" spc="-40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ru-RU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Лучшие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проекты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могут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быть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приняты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к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дальнейшей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проработке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реализации</a:t>
            </a:r>
            <a:r>
              <a:rPr lang="en-US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030" u="none" strike="noStrike" spc="-40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компании</a:t>
            </a:r>
            <a:r>
              <a:rPr lang="ru-RU" sz="2030" u="none" strike="noStrike" spc="-40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2030" u="none" strike="noStrike" spc="-40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2843"/>
              </a:lnSpc>
              <a:spcBef>
                <a:spcPct val="0"/>
              </a:spcBef>
            </a:pPr>
            <a:endParaRPr lang="en-US" sz="2030" u="none" strike="noStrike" spc="-40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65265" y="6085715"/>
            <a:ext cx="8911527" cy="415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en-US" sz="2486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486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6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всех</a:t>
            </a:r>
            <a:r>
              <a:rPr lang="en-US" sz="2486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6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участников</a:t>
            </a:r>
            <a:r>
              <a:rPr lang="en-US" sz="2486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86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конкурса</a:t>
            </a:r>
            <a:r>
              <a:rPr lang="en-US" sz="2486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86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прошедших</a:t>
            </a:r>
            <a:r>
              <a:rPr lang="en-US" sz="2486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486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Финал</a:t>
            </a:r>
            <a:r>
              <a:rPr lang="ru-RU" sz="2486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en-US" sz="2486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65265" y="1353199"/>
            <a:ext cx="10011564" cy="77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  <a:spcBef>
                <a:spcPct val="0"/>
              </a:spcBef>
            </a:pPr>
            <a:r>
              <a:rPr lang="en-US" sz="4572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Конкурс</a:t>
            </a:r>
            <a:r>
              <a:rPr lang="en-US" sz="4572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572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студенческих</a:t>
            </a:r>
            <a:r>
              <a:rPr lang="en-US" sz="4572" dirty="0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572" dirty="0" err="1">
                <a:solidFill>
                  <a:srgbClr val="051D40"/>
                </a:solidFill>
                <a:latin typeface="Montserrat"/>
                <a:ea typeface="Montserrat"/>
                <a:cs typeface="Montserrat"/>
                <a:sym typeface="Montserrat"/>
              </a:rPr>
              <a:t>проектов</a:t>
            </a:r>
            <a:endParaRPr lang="en-US" sz="4572" dirty="0">
              <a:solidFill>
                <a:srgbClr val="051D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6923568" y="9158699"/>
            <a:ext cx="1178881" cy="1020192"/>
            <a:chOff x="0" y="0"/>
            <a:chExt cx="1571841" cy="1360256"/>
          </a:xfrm>
        </p:grpSpPr>
        <p:sp>
          <p:nvSpPr>
            <p:cNvPr id="19" name="Freeform 19"/>
            <p:cNvSpPr/>
            <p:nvPr/>
          </p:nvSpPr>
          <p:spPr>
            <a:xfrm rot="-5400000">
              <a:off x="105793" y="-105793"/>
              <a:ext cx="1360256" cy="1571841"/>
            </a:xfrm>
            <a:custGeom>
              <a:avLst/>
              <a:gdLst/>
              <a:ahLst/>
              <a:cxnLst/>
              <a:rect l="l" t="t" r="r" b="b"/>
              <a:pathLst>
                <a:path w="1360256" h="1571841">
                  <a:moveTo>
                    <a:pt x="0" y="0"/>
                  </a:moveTo>
                  <a:lnTo>
                    <a:pt x="1360256" y="0"/>
                  </a:lnTo>
                  <a:lnTo>
                    <a:pt x="1360256" y="1571842"/>
                  </a:lnTo>
                  <a:lnTo>
                    <a:pt x="0" y="1571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6067" t="-280" r="-56067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7276" y="127622"/>
              <a:ext cx="1477290" cy="1105013"/>
            </a:xfrm>
            <a:custGeom>
              <a:avLst/>
              <a:gdLst/>
              <a:ahLst/>
              <a:cxnLst/>
              <a:rect l="l" t="t" r="r" b="b"/>
              <a:pathLst>
                <a:path w="1477290" h="1105013">
                  <a:moveTo>
                    <a:pt x="0" y="0"/>
                  </a:moveTo>
                  <a:lnTo>
                    <a:pt x="1477290" y="0"/>
                  </a:lnTo>
                  <a:lnTo>
                    <a:pt x="1477290" y="1105013"/>
                  </a:lnTo>
                  <a:lnTo>
                    <a:pt x="0" y="1105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8288000" cy="104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Произвольный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студенческих проектов</dc:title>
  <cp:lastModifiedBy>Жанна Грашина</cp:lastModifiedBy>
  <cp:revision>5</cp:revision>
  <dcterms:created xsi:type="dcterms:W3CDTF">2006-08-16T00:00:00Z</dcterms:created>
  <dcterms:modified xsi:type="dcterms:W3CDTF">2025-10-31T03:39:30Z</dcterms:modified>
  <dc:identifier>DAG2m7mCqzw</dc:identifier>
</cp:coreProperties>
</file>